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3"/>
  </p:notesMasterIdLst>
  <p:sldIdLst>
    <p:sldId id="260" r:id="rId6"/>
    <p:sldId id="320" r:id="rId7"/>
    <p:sldId id="339" r:id="rId8"/>
    <p:sldId id="340" r:id="rId9"/>
    <p:sldId id="342" r:id="rId10"/>
    <p:sldId id="341" r:id="rId11"/>
    <p:sldId id="335" r:id="rId1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LDON, Charlie (CENTRAL LONDON COMMUNITY HEALTHCARE NHS TRUST)" initials="SC(LCHNT" lastIdx="2" clrIdx="0">
    <p:extLst>
      <p:ext uri="{19B8F6BF-5375-455C-9EA6-DF929625EA0E}">
        <p15:presenceInfo xmlns:p15="http://schemas.microsoft.com/office/powerpoint/2012/main" userId="S::c.sheldon@nhs.net::8335c7c8-f62d-40b5-a023-989dc7ffe1d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3399"/>
    <a:srgbClr val="99FF99"/>
    <a:srgbClr val="FFCC00"/>
    <a:srgbClr val="99FF66"/>
    <a:srgbClr val="CCFF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244" autoAdjust="0"/>
  </p:normalViewPr>
  <p:slideViewPr>
    <p:cSldViewPr>
      <p:cViewPr>
        <p:scale>
          <a:sx n="100" d="100"/>
          <a:sy n="100" d="100"/>
        </p:scale>
        <p:origin x="2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47A2DB-E28E-44FB-9E1C-B877E88EE25B}" type="datetimeFigureOut">
              <a:rPr lang="en-GB"/>
              <a:pPr>
                <a:defRPr/>
              </a:pPr>
              <a:t>23/08/2023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7BF8D5-2ABD-449D-81A5-6EFDFC19D0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11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B90C7-6D65-4D1B-A5B3-409221E9509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1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80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324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1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839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8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11899" r="4028" b="16707"/>
          <a:stretch>
            <a:fillRect/>
          </a:stretch>
        </p:blipFill>
        <p:spPr bwMode="auto">
          <a:xfrm>
            <a:off x="5295900" y="244475"/>
            <a:ext cx="3513138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76" y="2348880"/>
            <a:ext cx="5541595" cy="4301877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467172" y="5635625"/>
            <a:ext cx="7273925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marL="0" indent="0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9888" indent="-192088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2"/>
                </a:solidFill>
                <a:latin typeface="+mn-lt"/>
                <a:cs typeface="+mn-cs"/>
              </a:defRPr>
            </a:lvl2pPr>
            <a:lvl3pPr marL="600075" indent="-228600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bg2"/>
                </a:solidFill>
                <a:latin typeface="+mn-lt"/>
                <a:cs typeface="+mn-cs"/>
              </a:defRPr>
            </a:lvl3pPr>
            <a:lvl4pPr marL="830263" indent="-228600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2"/>
                </a:solidFill>
                <a:latin typeface="+mn-lt"/>
                <a:cs typeface="+mn-cs"/>
              </a:defRPr>
            </a:lvl4pPr>
            <a:lvl5pPr marL="1060450" indent="-228600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5pPr>
            <a:lvl6pPr marL="1517650" indent="-228600" algn="l" rtl="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6pPr>
            <a:lvl7pPr marL="1974850" indent="-228600" algn="l" rtl="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7pPr>
            <a:lvl8pPr marL="2432050" indent="-228600" algn="l" rtl="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8pPr>
            <a:lvl9pPr marL="2889250" indent="-228600" algn="l" rtl="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GB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Your healthcare closer to home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19771"/>
            <a:ext cx="4320480" cy="792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116064"/>
            <a:ext cx="4248472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2023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FD6F-2D7F-4562-8DD7-F40EFE6BD3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17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69C2-4404-413B-BA11-46D5644881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0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1852-6B0C-4D38-82C6-C0B28C43B4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201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E963E-DB29-46B7-A1AE-620E11D16C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91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013F3-CFB6-413F-A5C6-96B96E5173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11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68"/>
          <a:stretch>
            <a:fillRect/>
          </a:stretch>
        </p:blipFill>
        <p:spPr bwMode="auto">
          <a:xfrm>
            <a:off x="0" y="4221163"/>
            <a:ext cx="9144000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340768"/>
            <a:ext cx="8641655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52413"/>
            <a:ext cx="4942780" cy="800323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143C3DDB-462F-420F-9B4B-4C50B8ACC7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68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68"/>
          <a:stretch>
            <a:fillRect/>
          </a:stretch>
        </p:blipFill>
        <p:spPr bwMode="auto">
          <a:xfrm>
            <a:off x="0" y="4221163"/>
            <a:ext cx="9144000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52413"/>
            <a:ext cx="8712968" cy="800323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340768"/>
            <a:ext cx="8641655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A4AF-2066-4B20-8D83-BD6D7B73C7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24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52413"/>
            <a:ext cx="8712968" cy="800323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340768"/>
            <a:ext cx="8641655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25FDF-A642-4218-916B-AE88DBBDD5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76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D5D6-4727-413C-A4A6-6EF320DC02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49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B1F3B-CA41-468B-BA92-CD8BB1BCCA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96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ECCD-E7E2-4E6B-BBC8-8C4A6A843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81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E88B-645F-42BC-B43D-0FF3E1774E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46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DF52-CC34-4BCF-83E7-FEC44FA432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24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4025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70C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256A2B-772F-49F8-8077-BA2C1B5B06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9" r:id="rId1"/>
    <p:sldLayoutId id="2147485420" r:id="rId2"/>
    <p:sldLayoutId id="2147485421" r:id="rId3"/>
    <p:sldLayoutId id="2147485418" r:id="rId4"/>
    <p:sldLayoutId id="2147485422" r:id="rId5"/>
    <p:sldLayoutId id="2147485423" r:id="rId6"/>
    <p:sldLayoutId id="2147485424" r:id="rId7"/>
    <p:sldLayoutId id="2147485425" r:id="rId8"/>
    <p:sldLayoutId id="2147485426" r:id="rId9"/>
    <p:sldLayoutId id="2147485427" r:id="rId10"/>
    <p:sldLayoutId id="2147485428" r:id="rId11"/>
    <p:sldLayoutId id="2147485429" r:id="rId12"/>
    <p:sldLayoutId id="2147485430" r:id="rId13"/>
    <p:sldLayoutId id="2147485431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530" y="548680"/>
            <a:ext cx="2023791" cy="83446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51520" y="1412776"/>
            <a:ext cx="777686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kern="120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3200" b="1" dirty="0">
                <a:latin typeface="+mj-lt"/>
              </a:rPr>
              <a:t>CQC inspection - identified actions update</a:t>
            </a:r>
          </a:p>
          <a:p>
            <a:pPr>
              <a:lnSpc>
                <a:spcPct val="100000"/>
              </a:lnSpc>
            </a:pPr>
            <a:r>
              <a:rPr lang="en-GB" sz="2400" b="1" dirty="0">
                <a:solidFill>
                  <a:srgbClr val="CC3399"/>
                </a:solidFill>
                <a:latin typeface="+mj-lt"/>
              </a:rPr>
              <a:t>CLCH Community Nursing (Harrow)</a:t>
            </a:r>
            <a:endParaRPr lang="en-US" sz="3200" b="1" dirty="0">
              <a:solidFill>
                <a:srgbClr val="CC3399"/>
              </a:solidFill>
              <a:latin typeface="+mj-lt"/>
            </a:endParaRPr>
          </a:p>
        </p:txBody>
      </p:sp>
      <p:pic>
        <p:nvPicPr>
          <p:cNvPr id="5" name="Picture 4" descr="Map&#10;&#10;Description automatically generated with medium confidence">
            <a:extLst>
              <a:ext uri="{FF2B5EF4-FFF2-40B4-BE49-F238E27FC236}">
                <a16:creationId xmlns:a16="http://schemas.microsoft.com/office/drawing/2014/main" id="{18C8A7E9-48E8-4654-9132-BFB29A53A3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26580"/>
            <a:ext cx="6348041" cy="357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0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0" y="1412777"/>
            <a:ext cx="9143998" cy="54452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06712" y="548680"/>
            <a:ext cx="6675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Recap: Inspection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476672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251520" y="1772816"/>
            <a:ext cx="8704469" cy="3763525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19-26 October 2022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Community Nursing teams in Harrow (all 3 localities)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Focused inspection on the ‘</a:t>
            </a:r>
            <a:r>
              <a:rPr lang="en-GB" sz="2800" i="1" dirty="0">
                <a:solidFill>
                  <a:schemeClr val="bg1"/>
                </a:solidFill>
              </a:rPr>
              <a:t>Safe’ </a:t>
            </a:r>
            <a:r>
              <a:rPr lang="en-GB" sz="2800" dirty="0">
                <a:solidFill>
                  <a:schemeClr val="bg1"/>
                </a:solidFill>
              </a:rPr>
              <a:t>domain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Reviewed improvements implemented since 2021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Visited two major staff bases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Included Harrow Tissue Viability, Podiatry and Rapid Response services</a:t>
            </a:r>
          </a:p>
        </p:txBody>
      </p:sp>
    </p:spTree>
    <p:extLst>
      <p:ext uri="{BB962C8B-B14F-4D97-AF65-F5344CB8AC3E}">
        <p14:creationId xmlns:p14="http://schemas.microsoft.com/office/powerpoint/2010/main" val="119450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97" y="1409355"/>
            <a:ext cx="9143998" cy="54486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3132" y="427565"/>
            <a:ext cx="6675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Recap: Improvements identified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-36512" y="1556792"/>
            <a:ext cx="8882558" cy="1224136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CQC identified x3 actions the Trust </a:t>
            </a:r>
            <a:r>
              <a:rPr lang="en-GB" sz="2400" i="1" dirty="0">
                <a:solidFill>
                  <a:schemeClr val="bg1"/>
                </a:solidFill>
              </a:rPr>
              <a:t>‘should do’</a:t>
            </a:r>
            <a:r>
              <a:rPr lang="en-GB" sz="2400" dirty="0">
                <a:solidFill>
                  <a:schemeClr val="bg1"/>
                </a:solidFill>
              </a:rPr>
              <a:t> to improve</a:t>
            </a: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CQC identified x2 actions the Trust </a:t>
            </a:r>
            <a:r>
              <a:rPr lang="en-GB" sz="2400" i="1" dirty="0">
                <a:solidFill>
                  <a:schemeClr val="bg1"/>
                </a:solidFill>
              </a:rPr>
              <a:t>‘must do’*</a:t>
            </a:r>
            <a:r>
              <a:rPr lang="en-GB" sz="2400" dirty="0">
                <a:solidFill>
                  <a:schemeClr val="bg1"/>
                </a:solidFill>
              </a:rPr>
              <a:t> to improve</a:t>
            </a: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Action plans created to achieve the improvements required</a:t>
            </a: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chemeClr val="bg1"/>
                </a:solidFill>
              </a:rPr>
              <a:t>*requirement notices</a:t>
            </a:r>
          </a:p>
        </p:txBody>
      </p:sp>
      <p:graphicFrame>
        <p:nvGraphicFramePr>
          <p:cNvPr id="2" name="Table 10">
            <a:extLst>
              <a:ext uri="{FF2B5EF4-FFF2-40B4-BE49-F238E27FC236}">
                <a16:creationId xmlns:a16="http://schemas.microsoft.com/office/drawing/2014/main" id="{B5F27881-7ADE-4948-9DD4-853F30481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692999"/>
              </p:ext>
            </p:extLst>
          </p:nvPr>
        </p:nvGraphicFramePr>
        <p:xfrm>
          <a:off x="107504" y="2852936"/>
          <a:ext cx="888255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1279">
                  <a:extLst>
                    <a:ext uri="{9D8B030D-6E8A-4147-A177-3AD203B41FA5}">
                      <a16:colId xmlns:a16="http://schemas.microsoft.com/office/drawing/2014/main" val="2197888294"/>
                    </a:ext>
                  </a:extLst>
                </a:gridCol>
                <a:gridCol w="4441279">
                  <a:extLst>
                    <a:ext uri="{9D8B030D-6E8A-4147-A177-3AD203B41FA5}">
                      <a16:colId xmlns:a16="http://schemas.microsoft.com/office/drawing/2014/main" val="957706241"/>
                    </a:ext>
                  </a:extLst>
                </a:gridCol>
              </a:tblGrid>
              <a:tr h="447990">
                <a:tc>
                  <a:txBody>
                    <a:bodyPr/>
                    <a:lstStyle/>
                    <a:p>
                      <a:r>
                        <a:rPr lang="en-GB" sz="2400" dirty="0"/>
                        <a:t>Must Do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Should Do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084196"/>
                  </a:ext>
                </a:extLst>
              </a:tr>
              <a:tr h="684542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that robust processes and systems are in place to safely meet the needs of the patients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that all handovers include all necessary key information to keep patients safe.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11364"/>
                  </a:ext>
                </a:extLst>
              </a:tr>
              <a:tr h="684542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that clinical documentation is completed in sufficient detail in the Harrow community nursing teams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that formal assessments of patients capacity are appropriately recorded.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22214"/>
                  </a:ext>
                </a:extLst>
              </a:tr>
              <a:tr h="684542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staff report safeguarding concerns to the local authority when they are required to do so.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269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31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97" y="1409355"/>
            <a:ext cx="9143998" cy="54486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3132" y="427565"/>
            <a:ext cx="6675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Key work undertaken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-36512" y="1556792"/>
            <a:ext cx="8882558" cy="496855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Processes and procedures reviewed, created or updated to ensure provision of safe, effective and consistent quality care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Engagement with other providers to share learning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Significant engagement with workforce to ensure understanding of operational and regulatory requirements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Redistributed caseload to reduce travel and increase capacity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Upskilled junior staff to </a:t>
            </a:r>
            <a:r>
              <a:rPr lang="en-GB" sz="2400" dirty="0" err="1">
                <a:solidFill>
                  <a:schemeClr val="bg1"/>
                </a:solidFill>
              </a:rPr>
              <a:t>i</a:t>
            </a:r>
            <a:r>
              <a:rPr lang="en-GB" sz="2400" dirty="0">
                <a:solidFill>
                  <a:schemeClr val="bg1"/>
                </a:solidFill>
              </a:rPr>
              <a:t>) provide experience, and ii) increase capacity of senior staff to provide more complex care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Introduction of clinical triage function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Extensive recruitment campaign to fill vacancies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9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97" y="1409355"/>
            <a:ext cx="9143998" cy="54486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3132" y="427565"/>
            <a:ext cx="6675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Key outcomes achieved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-108520" y="1628800"/>
            <a:ext cx="9143997" cy="424338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Reduction in vacancy rate - five international nurses joined the service in 2023 (to date)</a:t>
            </a: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Establishment of clinical triage post to promptly and robustly address the needs of patients being referred into the service</a:t>
            </a: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Re-development of shadow visit process for assurance of high quality </a:t>
            </a:r>
            <a:r>
              <a:rPr lang="en-GB" dirty="0">
                <a:effectLst/>
                <a:ea typeface="Calibri" panose="020F0502020204030204" pitchFamily="34" charset="0"/>
              </a:rPr>
              <a:t>patient facing activities</a:t>
            </a: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Creation of two fixed term quality posts which successfully implemented and managed induction processes around training and competence and increased existing staff support</a:t>
            </a: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Formalised daily handover process implemented - overseen by managers for assurance and scrutiny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schemeClr val="bg1"/>
              </a:solidFill>
            </a:endParaRPr>
          </a:p>
          <a:p>
            <a:pPr marL="61436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Staff survey captured level of confidence in undertaking mental health capacity assessments and reporting safeguarding concerns to the local authority - used to inform new training content and processes (work underway)</a:t>
            </a:r>
          </a:p>
        </p:txBody>
      </p:sp>
    </p:spTree>
    <p:extLst>
      <p:ext uri="{BB962C8B-B14F-4D97-AF65-F5344CB8AC3E}">
        <p14:creationId xmlns:p14="http://schemas.microsoft.com/office/powerpoint/2010/main" val="38608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97" y="1409355"/>
            <a:ext cx="9143998" cy="54486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3132" y="427565"/>
            <a:ext cx="6675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Next steps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-36512" y="1556791"/>
            <a:ext cx="8882558" cy="506967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External audit of ‘must do’ actions being undertaken during August 2023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Audit will provide assurance to Trust executive leadership team whether improvements have been identified and implemented, or if additional areas for improvement or action are required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Create plans for any additional improvements identified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Internal peer review to gain assurance that improvements have been sufficiently embedded into practice</a:t>
            </a:r>
          </a:p>
          <a:p>
            <a:pPr marL="614363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Lessons learned and actions undertaken anticipated to be fully embedded by Q3 2023/24</a:t>
            </a:r>
          </a:p>
        </p:txBody>
      </p:sp>
    </p:spTree>
    <p:extLst>
      <p:ext uri="{BB962C8B-B14F-4D97-AF65-F5344CB8AC3E}">
        <p14:creationId xmlns:p14="http://schemas.microsoft.com/office/powerpoint/2010/main" val="340813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72" y="1409355"/>
            <a:ext cx="9143998" cy="54486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9730" y="1609691"/>
            <a:ext cx="9136517" cy="73918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b="1" dirty="0">
                <a:solidFill>
                  <a:schemeClr val="bg1"/>
                </a:solidFill>
              </a:rPr>
              <a:t>Jackie Allain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Acting Director of Operations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j.allain@nhs.net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sz="2600" dirty="0">
              <a:solidFill>
                <a:schemeClr val="bg1"/>
              </a:solidFill>
            </a:endParaRP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b="1" dirty="0">
                <a:solidFill>
                  <a:schemeClr val="bg1"/>
                </a:solidFill>
              </a:rPr>
              <a:t>Patrick Laffey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Deputy Director of Operations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patrick.laffey@nhs.net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sz="2600" dirty="0">
              <a:solidFill>
                <a:schemeClr val="bg1"/>
              </a:solidFill>
            </a:endParaRP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b="1" dirty="0">
                <a:solidFill>
                  <a:schemeClr val="bg1"/>
                </a:solidFill>
              </a:rPr>
              <a:t>Sam Howard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Divisional Director of Nursing &amp; Therapies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samantha.howard@nhs.net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sz="2800" dirty="0">
              <a:solidFill>
                <a:schemeClr val="bg1"/>
              </a:solidFill>
            </a:endParaRP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C00827-3223-4F0B-B0FD-5F3FBDA2B08C}"/>
              </a:ext>
            </a:extLst>
          </p:cNvPr>
          <p:cNvSpPr txBox="1"/>
          <p:nvPr/>
        </p:nvSpPr>
        <p:spPr>
          <a:xfrm>
            <a:off x="9730" y="453965"/>
            <a:ext cx="6675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3600" b="1" dirty="0">
                <a:solidFill>
                  <a:schemeClr val="bg1"/>
                </a:solidFill>
              </a:rPr>
              <a:t>CLCH Outer North West Division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07B559A-3007-4524-8E92-20AA0ACD72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990175"/>
      </p:ext>
    </p:extLst>
  </p:cSld>
  <p:clrMapOvr>
    <a:masterClrMapping/>
  </p:clrMapOvr>
</p:sld>
</file>

<file path=ppt/theme/theme1.xml><?xml version="1.0" encoding="utf-8"?>
<a:theme xmlns:a="http://schemas.openxmlformats.org/drawingml/2006/main" name="CLCH Presentation Template_Aug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62BC918FF2854D8B692FCA27E7E337" ma:contentTypeVersion="1" ma:contentTypeDescription="Create a new document." ma:contentTypeScope="" ma:versionID="d944e6dd3476120e26fdcf710d4b3b2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EB6C02-E2CF-40DD-BBA3-109CD8F5267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97D4EB4-30B0-4338-BD69-C365BA0A74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C75FE4-D982-4EBB-9240-6BC6A6D82B4D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1D0AF26-4E67-45CC-AB60-C066582D13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CLCH Presentation Template_Aug2015</Template>
  <TotalTime>12035</TotalTime>
  <Words>511</Words>
  <Application>Microsoft Office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CLCH Presentation Template_Aug2015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 London Community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Skyguard device training presentation (with narration)</dc:title>
  <dc:creator>Tom Stevenson</dc:creator>
  <cp:lastModifiedBy>ALLISON, James (CENTRAL LONDON COMMUNITY HEALTHCARE NHS TRUST)</cp:lastModifiedBy>
  <cp:revision>653</cp:revision>
  <cp:lastPrinted>2015-08-06T13:35:15Z</cp:lastPrinted>
  <dcterms:created xsi:type="dcterms:W3CDTF">2015-08-10T16:06:43Z</dcterms:created>
  <dcterms:modified xsi:type="dcterms:W3CDTF">2023-08-23T14:13:12Z</dcterms:modified>
  <cp:contentStatus>Published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CLCHT-167-35</vt:lpwstr>
  </property>
  <property fmtid="{D5CDD505-2E9C-101B-9397-08002B2CF9AE}" pid="3" name="_dlc_DocIdItemGuid">
    <vt:lpwstr>7aab4d3b-97e8-41ac-8711-9d4641901be8</vt:lpwstr>
  </property>
  <property fmtid="{D5CDD505-2E9C-101B-9397-08002B2CF9AE}" pid="4" name="_dlc_DocIdUrl">
    <vt:lpwstr>http://srv-intranet/NonClinicalServices/Communications/_layouts/DocIdRedir.aspx?ID=CLCHT-167-35, CLCHT-167-35</vt:lpwstr>
  </property>
  <property fmtid="{D5CDD505-2E9C-101B-9397-08002B2CF9AE}" pid="5" name="ol_Department">
    <vt:lpwstr/>
  </property>
  <property fmtid="{D5CDD505-2E9C-101B-9397-08002B2CF9AE}" pid="6" name="ReportOwner">
    <vt:lpwstr>69</vt:lpwstr>
  </property>
  <property fmtid="{D5CDD505-2E9C-101B-9397-08002B2CF9AE}" pid="7" name="TaxKeyword">
    <vt:lpwstr/>
  </property>
  <property fmtid="{D5CDD505-2E9C-101B-9397-08002B2CF9AE}" pid="8" name="display_urn:schemas-microsoft-com:office:office#ReportOwner">
    <vt:lpwstr>Peter Sas</vt:lpwstr>
  </property>
  <property fmtid="{D5CDD505-2E9C-101B-9397-08002B2CF9AE}" pid="9" name="xd_Signature">
    <vt:lpwstr/>
  </property>
  <property fmtid="{D5CDD505-2E9C-101B-9397-08002B2CF9AE}" pid="10" name="Order">
    <vt:lpwstr>500.000000000000</vt:lpwstr>
  </property>
  <property fmtid="{D5CDD505-2E9C-101B-9397-08002B2CF9AE}" pid="11" name="TemplateUrl">
    <vt:lpwstr/>
  </property>
  <property fmtid="{D5CDD505-2E9C-101B-9397-08002B2CF9AE}" pid="12" name="xd_ProgID">
    <vt:lpwstr/>
  </property>
  <property fmtid="{D5CDD505-2E9C-101B-9397-08002B2CF9AE}" pid="13" name="ContentTypeId">
    <vt:lpwstr>0x010100ED62BC918FF2854D8B692FCA27E7E337</vt:lpwstr>
  </property>
  <property fmtid="{D5CDD505-2E9C-101B-9397-08002B2CF9AE}" pid="14" name="Team">
    <vt:lpwstr>773;#Communications|25cbece1-240f-495b-87c7-d17d25dbede7</vt:lpwstr>
  </property>
</Properties>
</file>